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31"/>
  </p:notesMasterIdLst>
  <p:handoutMasterIdLst>
    <p:handoutMasterId r:id="rId32"/>
  </p:handoutMasterIdLst>
  <p:sldIdLst>
    <p:sldId id="275" r:id="rId5"/>
    <p:sldId id="257" r:id="rId6"/>
    <p:sldId id="277" r:id="rId7"/>
    <p:sldId id="265" r:id="rId8"/>
    <p:sldId id="278" r:id="rId9"/>
    <p:sldId id="290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44B4E-C694-34A6-32FA-76BF203F7388}" v="24" dt="2025-01-08T01:24:31.132"/>
    <p1510:client id="{CD19E165-F1FB-4703-93BE-E96939CC29F7}" v="155" dt="2025-01-08T01:16:52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1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1/8/2025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1/8/2025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1/8/2025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8694D-FE19-D38D-D63A-DEF5BD0DF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3D1DB8-78C0-5D93-BD55-19463455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3A325F-B359-C59D-B17E-4604D2B9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2723E-1ED5-58D7-E7C3-29F57D6306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2.2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phần</a:t>
            </a:r>
            <a:endParaRPr lang="en-US"/>
          </a:p>
          <a:p>
            <a:pPr marL="0" indent="0">
              <a:buNone/>
            </a:pPr>
            <a:r>
              <a:rPr lang="en-US"/>
              <a:t>2.2.1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Cytoscape</a:t>
            </a:r>
            <a:endParaRPr lang="en-US"/>
          </a:p>
          <a:p>
            <a:r>
              <a:rPr lang="en-US" err="1"/>
              <a:t>Luồng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thi</a:t>
            </a:r>
            <a:r>
              <a:rPr lang="en-US"/>
              <a:t> “Train on Node2Vec”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58C2777-935B-D69F-6C5B-BB8B44734E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" y="2311470"/>
            <a:ext cx="8388316" cy="383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188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A1877-29EB-CF67-9E1C-BEEAF8C4F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0CDBB-092C-8437-4075-B95A796A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648CD5-E9CF-723E-B3E6-015C8875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5DA6A-4BA8-24FF-1C9A-3B591C80F9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2.2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phần</a:t>
            </a:r>
            <a:endParaRPr lang="en-US"/>
          </a:p>
          <a:p>
            <a:pPr marL="0" indent="0">
              <a:buNone/>
            </a:pPr>
            <a:r>
              <a:rPr lang="en-US"/>
              <a:t>2.2.1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Cytoscape</a:t>
            </a:r>
            <a:endParaRPr lang="en-US"/>
          </a:p>
          <a:p>
            <a:r>
              <a:rPr lang="en-US" err="1"/>
              <a:t>Luồng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thi</a:t>
            </a:r>
            <a:r>
              <a:rPr lang="en-US"/>
              <a:t> “Train on GCN”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9FCB652-1D11-7AD2-361A-C621F9EA7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12" y="2314485"/>
            <a:ext cx="8879776" cy="3919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78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6F6B2-A3E7-AD5B-D75F-F98E6C292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BAEF01-5174-C301-9AD1-31EBEBF08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767D21-E548-A02E-83A6-8EF5D9F3A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67507-57F2-DB6B-E01E-1FBCF813CB0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2.2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phần</a:t>
            </a:r>
            <a:endParaRPr lang="en-US"/>
          </a:p>
          <a:p>
            <a:pPr marL="0" indent="0">
              <a:buNone/>
            </a:pPr>
            <a:r>
              <a:rPr lang="en-US"/>
              <a:t>2.2.2 Server Flask</a:t>
            </a:r>
          </a:p>
          <a:p>
            <a:pPr lvl="1"/>
            <a:r>
              <a:rPr lang="en-US"/>
              <a:t>API Endpoints</a:t>
            </a:r>
          </a:p>
          <a:p>
            <a:pPr lvl="2">
              <a:buFontTx/>
              <a:buChar char="-"/>
            </a:pPr>
            <a:r>
              <a:rPr lang="en-US"/>
              <a:t>/</a:t>
            </a:r>
            <a:r>
              <a:rPr lang="en-US" err="1"/>
              <a:t>receive_edge_indices</a:t>
            </a:r>
            <a:r>
              <a:rPr lang="en-US"/>
              <a:t> (POST)</a:t>
            </a:r>
          </a:p>
          <a:p>
            <a:pPr lvl="2">
              <a:buFontTx/>
              <a:buChar char="-"/>
            </a:pPr>
            <a:r>
              <a:rPr lang="en-US"/>
              <a:t>/predict_node_label_Node2Vec (POST)</a:t>
            </a:r>
          </a:p>
          <a:p>
            <a:pPr lvl="2">
              <a:buFontTx/>
              <a:buChar char="-"/>
            </a:pPr>
            <a:r>
              <a:rPr lang="en-US"/>
              <a:t>/</a:t>
            </a:r>
            <a:r>
              <a:rPr lang="en-US" err="1"/>
              <a:t>receive_edge_indices_and_features</a:t>
            </a:r>
            <a:r>
              <a:rPr lang="en-US"/>
              <a:t> (POST)</a:t>
            </a:r>
          </a:p>
          <a:p>
            <a:pPr lvl="2">
              <a:buFontTx/>
              <a:buChar char="-"/>
            </a:pPr>
            <a:r>
              <a:rPr lang="en-US"/>
              <a:t>/</a:t>
            </a:r>
            <a:r>
              <a:rPr lang="en-US" err="1"/>
              <a:t>predict_node_label_GCN</a:t>
            </a:r>
            <a:r>
              <a:rPr lang="en-US"/>
              <a:t> (POST)</a:t>
            </a:r>
          </a:p>
          <a:p>
            <a:pPr lvl="2">
              <a:buFontTx/>
              <a:buChar char="-"/>
            </a:pPr>
            <a:r>
              <a:rPr lang="en-US"/>
              <a:t>train_model_Node2Vec(edges)</a:t>
            </a:r>
          </a:p>
          <a:p>
            <a:pPr lvl="2">
              <a:buFontTx/>
              <a:buChar char="-"/>
            </a:pPr>
            <a:r>
              <a:rPr lang="nl-NL"/>
              <a:t>predict_node_label_Node2Vec(node_name)</a:t>
            </a:r>
          </a:p>
          <a:p>
            <a:pPr lvl="2">
              <a:buFontTx/>
              <a:buChar char="-"/>
            </a:pPr>
            <a:r>
              <a:rPr lang="en-US" err="1"/>
              <a:t>train_model_GCN</a:t>
            </a:r>
            <a:r>
              <a:rPr lang="en-US"/>
              <a:t>(edges, </a:t>
            </a:r>
            <a:r>
              <a:rPr lang="en-US" err="1"/>
              <a:t>node_features</a:t>
            </a:r>
            <a:r>
              <a:rPr lang="en-US"/>
              <a:t>, labels, splits)</a:t>
            </a:r>
          </a:p>
          <a:p>
            <a:pPr lvl="2">
              <a:buFontTx/>
              <a:buChar char="-"/>
            </a:pPr>
            <a:r>
              <a:rPr lang="nl-NL"/>
              <a:t>predict_node_label_GCN(node_name):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4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3EB97-53AF-DB4B-727A-E0B6C7A6E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8156BB-2A17-543F-04A7-9884A823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7E6B2-F4A8-7AB3-2127-BDBFAD2E6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2AF33F-2258-863D-C5A3-FA1E751E0F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2.3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endParaRPr lang="en-US"/>
          </a:p>
          <a:p>
            <a:pPr marL="0" indent="0">
              <a:buNone/>
            </a:pPr>
            <a:r>
              <a:rPr lang="en-US"/>
              <a:t>2.3.1 </a:t>
            </a:r>
            <a:r>
              <a:rPr lang="en-US" err="1"/>
              <a:t>Ngôn</a:t>
            </a:r>
            <a:r>
              <a:rPr lang="en-US"/>
              <a:t> </a:t>
            </a:r>
            <a:r>
              <a:rPr lang="en-US" err="1"/>
              <a:t>ngữ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viện</a:t>
            </a:r>
            <a:endParaRPr lang="en-US"/>
          </a:p>
          <a:p>
            <a:r>
              <a:rPr lang="en-US"/>
              <a:t>Java:</a:t>
            </a:r>
          </a:p>
          <a:p>
            <a:pPr lvl="1">
              <a:buFontTx/>
              <a:buChar char="-"/>
            </a:pPr>
            <a:r>
              <a:rPr lang="en-US" err="1"/>
              <a:t>Cytoscape</a:t>
            </a:r>
            <a:r>
              <a:rPr lang="en-US"/>
              <a:t> API</a:t>
            </a:r>
          </a:p>
          <a:p>
            <a:pPr lvl="1">
              <a:buFontTx/>
              <a:buChar char="-"/>
            </a:pPr>
            <a:r>
              <a:rPr lang="en-US"/>
              <a:t>Apache HTTP Components</a:t>
            </a:r>
          </a:p>
          <a:p>
            <a:pPr lvl="1">
              <a:buFontTx/>
              <a:buChar char="-"/>
            </a:pPr>
            <a:r>
              <a:rPr lang="en-US"/>
              <a:t>Google </a:t>
            </a:r>
            <a:r>
              <a:rPr lang="en-US" err="1"/>
              <a:t>Gson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0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96857-DAD6-3BB6-FC74-1A6AE3DF6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317196-0157-2BBA-A383-7C6D42DB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716FCC-16B5-C6C1-41BD-D78C97B33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9747B-0788-C6DD-BA7F-8C9A5A8ECF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2.3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endParaRPr lang="en-US"/>
          </a:p>
          <a:p>
            <a:pPr marL="0" indent="0">
              <a:buNone/>
            </a:pPr>
            <a:r>
              <a:rPr lang="en-US"/>
              <a:t>2.3.1 </a:t>
            </a:r>
            <a:r>
              <a:rPr lang="en-US" err="1"/>
              <a:t>Ngôn</a:t>
            </a:r>
            <a:r>
              <a:rPr lang="en-US"/>
              <a:t> </a:t>
            </a:r>
            <a:r>
              <a:rPr lang="en-US" err="1"/>
              <a:t>ngữ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viện</a:t>
            </a:r>
            <a:endParaRPr lang="en-US"/>
          </a:p>
          <a:p>
            <a:r>
              <a:rPr lang="en-US"/>
              <a:t>Python:</a:t>
            </a:r>
          </a:p>
          <a:p>
            <a:pPr lvl="1">
              <a:buFontTx/>
              <a:buChar char="-"/>
            </a:pPr>
            <a:r>
              <a:rPr lang="en-US"/>
              <a:t>Flask</a:t>
            </a:r>
          </a:p>
          <a:p>
            <a:pPr lvl="1">
              <a:buFontTx/>
              <a:buChar char="-"/>
            </a:pPr>
            <a:r>
              <a:rPr lang="en-US" err="1"/>
              <a:t>PyTorch</a:t>
            </a:r>
            <a:endParaRPr lang="en-US"/>
          </a:p>
          <a:p>
            <a:pPr lvl="1">
              <a:buFontTx/>
              <a:buChar char="-"/>
            </a:pPr>
            <a:r>
              <a:rPr lang="en-US" err="1"/>
              <a:t>PyTorch</a:t>
            </a:r>
            <a:r>
              <a:rPr lang="en-US"/>
              <a:t> Geometric</a:t>
            </a:r>
          </a:p>
          <a:p>
            <a:pPr lvl="1">
              <a:buFontTx/>
              <a:buChar char="-"/>
            </a:pPr>
            <a:r>
              <a:rPr lang="en-US"/>
              <a:t>Scikit-learn</a:t>
            </a:r>
          </a:p>
          <a:p>
            <a:pPr lvl="1">
              <a:buFontTx/>
              <a:buChar char="-"/>
            </a:pPr>
            <a:r>
              <a:rPr lang="en-US"/>
              <a:t>pickle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1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E5F95-B21E-C553-1281-3512DBC8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275CA-1961-3405-2FE0-7EC95B429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08E27A-4835-6598-3307-FC6974A7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571B5-8A39-8B4B-C36F-BAD6D24ACA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2.3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endParaRPr lang="en-US"/>
          </a:p>
          <a:p>
            <a:pPr marL="0" indent="0">
              <a:buNone/>
            </a:pPr>
            <a:r>
              <a:rPr lang="en-US"/>
              <a:t>2.3.2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Java </a:t>
            </a:r>
            <a:r>
              <a:rPr lang="en-US" err="1"/>
              <a:t>và</a:t>
            </a:r>
            <a:r>
              <a:rPr lang="en-US"/>
              <a:t> Python</a:t>
            </a:r>
          </a:p>
          <a:p>
            <a:pPr>
              <a:buFontTx/>
              <a:buChar char="-"/>
            </a:pPr>
            <a:r>
              <a:rPr lang="en-US"/>
              <a:t>JSON</a:t>
            </a:r>
          </a:p>
          <a:p>
            <a:pPr>
              <a:buFontTx/>
              <a:buChar char="-"/>
            </a:pPr>
            <a:r>
              <a:rPr lang="en-US"/>
              <a:t>Java: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thư</a:t>
            </a:r>
            <a:r>
              <a:rPr lang="en-US"/>
              <a:t> </a:t>
            </a:r>
            <a:r>
              <a:rPr lang="en-US" err="1"/>
              <a:t>viện</a:t>
            </a:r>
            <a:r>
              <a:rPr lang="en-US"/>
              <a:t> </a:t>
            </a:r>
            <a:r>
              <a:rPr lang="en-US" err="1"/>
              <a:t>Gson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giữa</a:t>
            </a:r>
            <a:r>
              <a:rPr lang="en-US"/>
              <a:t> </a:t>
            </a:r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tượng</a:t>
            </a:r>
            <a:r>
              <a:rPr lang="en-US"/>
              <a:t> Java</a:t>
            </a:r>
          </a:p>
          <a:p>
            <a:pPr>
              <a:buFontTx/>
              <a:buChar char="-"/>
            </a:pPr>
            <a:r>
              <a:rPr lang="en-US"/>
              <a:t>Python: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request.get_json</a:t>
            </a:r>
            <a:r>
              <a:rPr lang="en-US"/>
              <a:t>()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jsonify</a:t>
            </a:r>
            <a:r>
              <a:rPr lang="en-US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51975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BC21D-CE60-AF1A-944D-93085BA5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4C1D6-7F41-1940-CDA0-569A9FE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B08DB-68F8-4583-EE1B-D6294E55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A8A68-EBCE-8EE4-DD21-CE8367FAB7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2.3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endParaRPr lang="en-US"/>
          </a:p>
          <a:p>
            <a:pPr marL="0" indent="0">
              <a:buNone/>
            </a:pPr>
            <a:r>
              <a:rPr lang="en-US"/>
              <a:t>2.3.3 </a:t>
            </a:r>
            <a:r>
              <a:rPr lang="en-US" err="1"/>
              <a:t>Xử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lỗi</a:t>
            </a:r>
            <a:endParaRPr lang="en-US"/>
          </a:p>
          <a:p>
            <a:pPr>
              <a:buFontTx/>
              <a:buChar char="-"/>
            </a:pPr>
            <a:r>
              <a:rPr lang="en-US"/>
              <a:t>Java: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try-catch</a:t>
            </a:r>
          </a:p>
          <a:p>
            <a:pPr>
              <a:buFontTx/>
              <a:buChar char="-"/>
            </a:pPr>
            <a:r>
              <a:rPr lang="en-US"/>
              <a:t>Python: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try-except</a:t>
            </a:r>
          </a:p>
        </p:txBody>
      </p:sp>
    </p:spTree>
    <p:extLst>
      <p:ext uri="{BB962C8B-B14F-4D97-AF65-F5344CB8AC3E}">
        <p14:creationId xmlns:p14="http://schemas.microsoft.com/office/powerpoint/2010/main" val="1538576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F90B-4757-2787-68A0-BFC18C80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ABB1B-71EF-A78B-250C-87E36040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D5215C-75F9-291B-7312-22101F49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B2573-3D6A-4AE0-0584-3CA175F7A1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2.3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endParaRPr lang="en-US"/>
          </a:p>
          <a:p>
            <a:pPr marL="0" indent="0">
              <a:buNone/>
            </a:pPr>
            <a:r>
              <a:rPr lang="en-US"/>
              <a:t>2.3.4 Load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endParaRPr lang="en-US"/>
          </a:p>
          <a:p>
            <a:pPr>
              <a:buFontTx/>
              <a:buChar char="-"/>
            </a:pPr>
            <a:r>
              <a:rPr lang="en-US"/>
              <a:t>Node2Vec</a:t>
            </a:r>
          </a:p>
          <a:p>
            <a:pPr marL="0" indent="0">
              <a:buNone/>
            </a:pPr>
            <a:r>
              <a:rPr lang="en-US"/>
              <a:t>- GCN</a:t>
            </a:r>
          </a:p>
        </p:txBody>
      </p:sp>
    </p:spTree>
    <p:extLst>
      <p:ext uri="{BB962C8B-B14F-4D97-AF65-F5344CB8AC3E}">
        <p14:creationId xmlns:p14="http://schemas.microsoft.com/office/powerpoint/2010/main" val="344098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86404-4C95-4F83-51E6-791B1AE93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386E-8DAA-67D3-7414-C870AD83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910" y="2249501"/>
            <a:ext cx="6092180" cy="2878084"/>
          </a:xfrm>
        </p:spPr>
        <p:txBody>
          <a:bodyPr/>
          <a:lstStyle/>
          <a:p>
            <a:r>
              <a:rPr lang="en-US" err="1"/>
              <a:t>Chương</a:t>
            </a:r>
            <a:r>
              <a:rPr lang="en-US"/>
              <a:t> 3: </a:t>
            </a:r>
            <a:br>
              <a:rPr lang="en-US"/>
            </a:b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kĩ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OOP</a:t>
            </a:r>
          </a:p>
        </p:txBody>
      </p:sp>
    </p:spTree>
    <p:extLst>
      <p:ext uri="{BB962C8B-B14F-4D97-AF65-F5344CB8AC3E}">
        <p14:creationId xmlns:p14="http://schemas.microsoft.com/office/powerpoint/2010/main" val="3767163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F74AB-1236-30CB-B419-727BFA913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B1EBEA-964C-CF96-04DE-03618BD4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65BA53-9E66-A9F6-9715-678BCB81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3: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kĩ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CD56A-89CB-1DF7-D0BB-DE289F2676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3.1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trừu</a:t>
            </a:r>
            <a:r>
              <a:rPr lang="en-US"/>
              <a:t> </a:t>
            </a:r>
            <a:r>
              <a:rPr lang="en-US" err="1"/>
              <a:t>tượng</a:t>
            </a:r>
            <a:endParaRPr lang="en-US"/>
          </a:p>
          <a:p>
            <a:pPr>
              <a:buFontTx/>
              <a:buChar char="-"/>
            </a:pPr>
            <a:r>
              <a:rPr lang="en-US"/>
              <a:t>Hai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AbstractTask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AbstractTaskFactory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2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trừu</a:t>
            </a:r>
            <a:r>
              <a:rPr lang="en-US"/>
              <a:t> </a:t>
            </a:r>
            <a:r>
              <a:rPr lang="en-US" err="1"/>
              <a:t>tượng</a:t>
            </a:r>
            <a:r>
              <a:rPr lang="en-US"/>
              <a:t> </a:t>
            </a:r>
            <a:r>
              <a:rPr lang="en-US" err="1"/>
              <a:t>sẵn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Cytoscape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trừu</a:t>
            </a:r>
            <a:r>
              <a:rPr lang="en-US"/>
              <a:t> </a:t>
            </a:r>
            <a:r>
              <a:rPr lang="en-US" err="1"/>
              <a:t>tượng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run()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createTaskIterator</a:t>
            </a:r>
            <a:r>
              <a:rPr lang="en-US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178256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err="1"/>
              <a:t>Lập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đối</a:t>
            </a:r>
            <a:r>
              <a:rPr lang="en-US"/>
              <a:t> </a:t>
            </a:r>
            <a:r>
              <a:rPr lang="en-US" err="1"/>
              <a:t>tượng</a:t>
            </a:r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4257654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err="1"/>
              <a:t>Đề</a:t>
            </a:r>
            <a:r>
              <a:rPr lang="en-US" sz="2400"/>
              <a:t> </a:t>
            </a:r>
            <a:r>
              <a:rPr lang="en-US" sz="2400" err="1"/>
              <a:t>tài</a:t>
            </a:r>
            <a:r>
              <a:rPr lang="en-US" sz="2400"/>
              <a:t>: </a:t>
            </a:r>
            <a:r>
              <a:rPr lang="en-US" sz="2400" err="1"/>
              <a:t>Phát</a:t>
            </a:r>
            <a:r>
              <a:rPr lang="en-US" sz="2400"/>
              <a:t> </a:t>
            </a:r>
            <a:r>
              <a:rPr lang="en-US" sz="2400" err="1"/>
              <a:t>triển</a:t>
            </a:r>
            <a:r>
              <a:rPr lang="en-US" sz="2400"/>
              <a:t> App </a:t>
            </a:r>
            <a:r>
              <a:rPr lang="en-US" sz="2400" err="1"/>
              <a:t>phân</a:t>
            </a:r>
            <a:r>
              <a:rPr lang="en-US" sz="2400"/>
              <a:t> </a:t>
            </a:r>
            <a:r>
              <a:rPr lang="en-US" sz="2400" err="1"/>
              <a:t>tích</a:t>
            </a:r>
            <a:r>
              <a:rPr lang="en-US" sz="2400"/>
              <a:t> </a:t>
            </a:r>
            <a:r>
              <a:rPr lang="en-US" sz="2400" err="1"/>
              <a:t>mạng</a:t>
            </a:r>
            <a:r>
              <a:rPr lang="en-US" sz="2400"/>
              <a:t>/</a:t>
            </a:r>
            <a:r>
              <a:rPr lang="en-US" sz="2400" err="1"/>
              <a:t>đồ</a:t>
            </a:r>
            <a:r>
              <a:rPr lang="en-US" sz="2400"/>
              <a:t> </a:t>
            </a:r>
            <a:r>
              <a:rPr lang="en-US" sz="2400" err="1"/>
              <a:t>thị</a:t>
            </a:r>
            <a:r>
              <a:rPr lang="en-US" sz="2400"/>
              <a:t> </a:t>
            </a:r>
            <a:r>
              <a:rPr lang="en-US" sz="2400" err="1"/>
              <a:t>trên</a:t>
            </a:r>
            <a:r>
              <a:rPr lang="en-US" sz="2400"/>
              <a:t> </a:t>
            </a:r>
            <a:r>
              <a:rPr lang="en-US" sz="2400" err="1"/>
              <a:t>Cytoscape</a:t>
            </a:r>
            <a:endParaRPr lang="en-US" sz="2400"/>
          </a:p>
          <a:p>
            <a:endParaRPr lang="en-US" sz="2400"/>
          </a:p>
          <a:p>
            <a:r>
              <a:rPr lang="en-US" sz="1600"/>
              <a:t>Thành </a:t>
            </a:r>
            <a:r>
              <a:rPr lang="en-US" sz="1600" err="1"/>
              <a:t>viên</a:t>
            </a:r>
            <a:r>
              <a:rPr lang="en-US" sz="1600"/>
              <a:t>:</a:t>
            </a:r>
            <a:br>
              <a:rPr lang="en-US" sz="1600"/>
            </a:br>
            <a:r>
              <a:rPr lang="en-US" sz="1600" err="1"/>
              <a:t>Nguyễn</a:t>
            </a:r>
            <a:r>
              <a:rPr lang="en-US" sz="1600"/>
              <a:t> Hoàng Phúc 20225905</a:t>
            </a:r>
          </a:p>
          <a:p>
            <a:r>
              <a:rPr lang="en-US" sz="1600" err="1"/>
              <a:t>Nguyễn</a:t>
            </a:r>
            <a:r>
              <a:rPr lang="en-US" sz="1600"/>
              <a:t> </a:t>
            </a:r>
            <a:r>
              <a:rPr lang="en-US" sz="1600" err="1"/>
              <a:t>Việt</a:t>
            </a:r>
            <a:r>
              <a:rPr lang="en-US" sz="1600"/>
              <a:t> Phong 20225901</a:t>
            </a:r>
          </a:p>
          <a:p>
            <a:r>
              <a:rPr lang="en-US" sz="1600" err="1"/>
              <a:t>Đặng</a:t>
            </a:r>
            <a:r>
              <a:rPr lang="en-US" sz="1600"/>
              <a:t> </a:t>
            </a:r>
            <a:r>
              <a:rPr lang="en-US" sz="1600" err="1"/>
              <a:t>Phương</a:t>
            </a:r>
            <a:r>
              <a:rPr lang="en-US" sz="1600"/>
              <a:t> Nam 20225892</a:t>
            </a:r>
            <a:br>
              <a:rPr lang="en-US" sz="2400"/>
            </a:br>
            <a:endParaRPr lang="en-US" sz="2800" b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E8D28-31A2-3943-B5B3-F0052C297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44D956-9B52-809E-98BC-4B4AE01E2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F718C2-D8F3-4359-AE85-AC84F48F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3: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kĩ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19BE1-A15E-5D45-D580-F9ECF1C843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3.2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thừa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Task (</a:t>
            </a:r>
            <a:r>
              <a:rPr lang="en-US" err="1"/>
              <a:t>CountNodesTask</a:t>
            </a:r>
            <a:r>
              <a:rPr lang="en-US"/>
              <a:t>, </a:t>
            </a:r>
            <a:r>
              <a:rPr lang="en-US" err="1"/>
              <a:t>CountEdgesTask</a:t>
            </a:r>
            <a:r>
              <a:rPr lang="en-US"/>
              <a:t>,…) </a:t>
            </a:r>
            <a:r>
              <a:rPr lang="en-US" err="1"/>
              <a:t>đều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thừa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AbstractTask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TaskFactory</a:t>
            </a:r>
            <a:r>
              <a:rPr lang="en-US"/>
              <a:t> (</a:t>
            </a:r>
            <a:r>
              <a:rPr lang="en-US" err="1"/>
              <a:t>CountNodesTaskFactory</a:t>
            </a:r>
            <a:r>
              <a:rPr lang="en-US"/>
              <a:t>, </a:t>
            </a:r>
            <a:r>
              <a:rPr lang="en-US" err="1"/>
              <a:t>CountEdgesTaskFactory</a:t>
            </a:r>
            <a:r>
              <a:rPr lang="en-US"/>
              <a:t>,…) </a:t>
            </a:r>
            <a:r>
              <a:rPr lang="en-US" err="1"/>
              <a:t>đều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thừa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AbstractTaskFactory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/>
              <a:t>Overriding: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Task </a:t>
            </a:r>
            <a:r>
              <a:rPr lang="en-US" err="1"/>
              <a:t>ghi</a:t>
            </a:r>
            <a:r>
              <a:rPr lang="en-US"/>
              <a:t> </a:t>
            </a:r>
            <a:r>
              <a:rPr lang="en-US" err="1"/>
              <a:t>đè</a:t>
            </a:r>
            <a:r>
              <a:rPr lang="en-US"/>
              <a:t> run(),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TaskFactory</a:t>
            </a:r>
            <a:r>
              <a:rPr lang="en-US"/>
              <a:t> </a:t>
            </a:r>
            <a:r>
              <a:rPr lang="en-US" err="1"/>
              <a:t>ghi</a:t>
            </a:r>
            <a:r>
              <a:rPr lang="en-US"/>
              <a:t> </a:t>
            </a:r>
            <a:r>
              <a:rPr lang="en-US" err="1"/>
              <a:t>đè</a:t>
            </a:r>
            <a:r>
              <a:rPr lang="en-US"/>
              <a:t> </a:t>
            </a:r>
            <a:r>
              <a:rPr lang="en-US" err="1"/>
              <a:t>createTaskIterator</a:t>
            </a:r>
            <a:r>
              <a:rPr lang="en-US"/>
              <a:t>().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11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4D081-19B9-6C7C-2AF5-AA1B9BDD6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258EB7-5C66-1881-F327-6707FCC5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8F35F-25DF-73C6-A0DE-2A46FD3D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3: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kĩ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2E233-517E-A743-89C2-EC9720D70C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3.3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đóng</a:t>
            </a:r>
            <a:r>
              <a:rPr lang="en-US"/>
              <a:t> </a:t>
            </a:r>
            <a:r>
              <a:rPr lang="en-US" err="1"/>
              <a:t>gói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:</a:t>
            </a:r>
          </a:p>
          <a:p>
            <a:pPr lvl="1"/>
            <a:r>
              <a:rPr lang="en-US" err="1"/>
              <a:t>CountNodeTask</a:t>
            </a:r>
            <a:endParaRPr lang="en-US"/>
          </a:p>
          <a:p>
            <a:pPr lvl="1"/>
            <a:r>
              <a:rPr lang="en-US" err="1"/>
              <a:t>CountEdgesTask</a:t>
            </a:r>
            <a:endParaRPr lang="en-US"/>
          </a:p>
          <a:p>
            <a:pPr lvl="1"/>
            <a:r>
              <a:rPr lang="en-US" err="1"/>
              <a:t>DisplayEdgeIndicesTask</a:t>
            </a:r>
            <a:endParaRPr lang="en-US"/>
          </a:p>
          <a:p>
            <a:pPr lvl="1"/>
            <a:r>
              <a:rPr lang="en-US" err="1"/>
              <a:t>PrintSelectedNodeFeaturesTask</a:t>
            </a:r>
            <a:endParaRPr lang="en-US"/>
          </a:p>
          <a:p>
            <a:pPr lvl="1"/>
            <a:r>
              <a:rPr lang="en-US" err="1"/>
              <a:t>SendEdgeIndicesTask</a:t>
            </a:r>
            <a:endParaRPr lang="en-US"/>
          </a:p>
          <a:p>
            <a:pPr lvl="1"/>
            <a:r>
              <a:rPr lang="en-US"/>
              <a:t>predictNodeNode2VecTask</a:t>
            </a:r>
          </a:p>
          <a:p>
            <a:pPr lvl="1"/>
            <a:r>
              <a:rPr lang="en-US" err="1"/>
              <a:t>SendEdgeIndicesAndNodeFeatureTask</a:t>
            </a:r>
            <a:endParaRPr lang="en-US"/>
          </a:p>
          <a:p>
            <a:pPr lvl="1"/>
            <a:r>
              <a:rPr lang="en-US" err="1"/>
              <a:t>predictNodeGCNTask</a:t>
            </a:r>
            <a:endParaRPr lang="en-US"/>
          </a:p>
          <a:p>
            <a:pPr marL="457200" lvl="1" indent="0">
              <a:buNone/>
            </a:pPr>
            <a:r>
              <a:rPr lang="en-US" err="1"/>
              <a:t>Đều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thuộc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private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run()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giấu</a:t>
            </a:r>
            <a:r>
              <a:rPr lang="en-US"/>
              <a:t>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F2FD176-B51B-17AB-79DD-2D6F327A1524}"/>
              </a:ext>
            </a:extLst>
          </p:cNvPr>
          <p:cNvSpPr/>
          <p:nvPr/>
        </p:nvSpPr>
        <p:spPr>
          <a:xfrm>
            <a:off x="234823" y="5127584"/>
            <a:ext cx="482807" cy="1157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7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45088-76BB-CCDB-4FFC-6D60F89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BAE5B3-A497-A226-822C-C1F8F815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01433-E94D-6A31-4C64-4CF7D6610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3: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kĩ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817A2-E730-DED9-DFA9-78ADC50DCF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3.4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đa</a:t>
            </a:r>
            <a:r>
              <a:rPr lang="en-US"/>
              <a:t> </a:t>
            </a:r>
            <a:r>
              <a:rPr lang="en-US" err="1"/>
              <a:t>hình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Task </a:t>
            </a:r>
            <a:r>
              <a:rPr lang="en-US" err="1"/>
              <a:t>ghi</a:t>
            </a:r>
            <a:r>
              <a:rPr lang="en-US"/>
              <a:t> </a:t>
            </a:r>
            <a:r>
              <a:rPr lang="en-US" err="1"/>
              <a:t>đè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run()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AbstractTask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TaskFactory</a:t>
            </a:r>
            <a:r>
              <a:rPr lang="en-US"/>
              <a:t> </a:t>
            </a:r>
            <a:r>
              <a:rPr lang="en-US" err="1"/>
              <a:t>ghi</a:t>
            </a:r>
            <a:r>
              <a:rPr lang="en-US"/>
              <a:t> </a:t>
            </a:r>
            <a:r>
              <a:rPr lang="en-US" err="1"/>
              <a:t>đè</a:t>
            </a:r>
            <a:r>
              <a:rPr lang="en-US"/>
              <a:t> </a:t>
            </a:r>
            <a:r>
              <a:rPr lang="en-US" err="1"/>
              <a:t>phương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createTaskIterator</a:t>
            </a:r>
            <a:r>
              <a:rPr lang="en-US"/>
              <a:t>()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AbstractTaskFactory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148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DC7A8-03D7-1D52-4B46-520ECB847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7D0A-0C38-60F8-D521-E2370895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910" y="2249501"/>
            <a:ext cx="6092180" cy="2878084"/>
          </a:xfrm>
        </p:spPr>
        <p:txBody>
          <a:bodyPr/>
          <a:lstStyle/>
          <a:p>
            <a:r>
              <a:rPr lang="en-US" err="1"/>
              <a:t>Chương</a:t>
            </a:r>
            <a:r>
              <a:rPr lang="en-US"/>
              <a:t> 4: </a:t>
            </a:r>
            <a:br>
              <a:rPr lang="en-US"/>
            </a:b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58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03B0-8C34-57F6-1B51-7DD76F04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0F9FE-A6C5-38F7-7544-1CB085BA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95C4CC-54E2-45CD-2CB7-1A845AFA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4: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509FE-D983-6162-B0F9-48DE912C191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4.1 </a:t>
            </a:r>
            <a:r>
              <a:rPr lang="en-US" err="1"/>
              <a:t>Ưu</a:t>
            </a:r>
            <a:r>
              <a:rPr lang="en-US"/>
              <a:t> </a:t>
            </a:r>
            <a:r>
              <a:rPr lang="en-US" err="1"/>
              <a:t>điểm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Cytoscape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/>
              <a:t>Giao </a:t>
            </a:r>
            <a:r>
              <a:rPr lang="en-US" err="1"/>
              <a:t>tiếp</a:t>
            </a:r>
            <a:r>
              <a:rPr lang="en-US"/>
              <a:t> </a:t>
            </a:r>
            <a:r>
              <a:rPr lang="en-US" err="1"/>
              <a:t>hiệu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server Python.</a:t>
            </a:r>
          </a:p>
          <a:p>
            <a:pPr>
              <a:buFontTx/>
              <a:buChar char="-"/>
            </a:pP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r>
              <a:rPr lang="en-US"/>
              <a:t> </a:t>
            </a:r>
            <a:r>
              <a:rPr lang="en-US" err="1"/>
              <a:t>hai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máy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kĩ</a:t>
            </a:r>
            <a:r>
              <a:rPr lang="en-US"/>
              <a:t> </a:t>
            </a:r>
            <a:r>
              <a:rPr lang="en-US" err="1"/>
              <a:t>thuật</a:t>
            </a:r>
            <a:r>
              <a:rPr lang="en-US"/>
              <a:t> OOP.</a:t>
            </a:r>
          </a:p>
        </p:txBody>
      </p:sp>
    </p:spTree>
    <p:extLst>
      <p:ext uri="{BB962C8B-B14F-4D97-AF65-F5344CB8AC3E}">
        <p14:creationId xmlns:p14="http://schemas.microsoft.com/office/powerpoint/2010/main" val="1718325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C1A21-0774-A05F-F08C-C9A84573A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DEBEB6-92FA-FCFA-8468-A29DDF2A6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0F6BA9-3492-113F-D2F0-BF380563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4: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5D740-21BF-382B-5281-54D3515C1C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4.1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Triển</a:t>
            </a:r>
            <a:r>
              <a:rPr lang="en-US"/>
              <a:t> </a:t>
            </a:r>
            <a:r>
              <a:rPr lang="en-US" err="1"/>
              <a:t>khai</a:t>
            </a:r>
            <a:r>
              <a:rPr lang="en-US"/>
              <a:t> link prediction.</a:t>
            </a:r>
          </a:p>
          <a:p>
            <a:pPr>
              <a:buFontTx/>
              <a:buChar char="-"/>
            </a:pP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thiện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diện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 err="1"/>
              <a:t>Cải</a:t>
            </a:r>
            <a:r>
              <a:rPr lang="en-US"/>
              <a:t> </a:t>
            </a:r>
            <a:r>
              <a:rPr lang="en-US" err="1"/>
              <a:t>tiến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17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483F-036A-7FE9-B898-4E8063B27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21C97-D3F4-4C2B-F63D-7651D617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1EB26C9E-298B-C57E-8422-D59523A23964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98563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B6471-BF83-C49F-9CA3-D0B7D7D5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6E96-588C-D45C-3B41-CB9F48AE1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910" y="2249501"/>
            <a:ext cx="6092180" cy="2878084"/>
          </a:xfrm>
        </p:spPr>
        <p:txBody>
          <a:bodyPr/>
          <a:lstStyle/>
          <a:p>
            <a:r>
              <a:rPr lang="en-US" err="1"/>
              <a:t>Chương</a:t>
            </a:r>
            <a:r>
              <a:rPr lang="en-US"/>
              <a:t> 1: </a:t>
            </a:r>
            <a:br>
              <a:rPr lang="en-US"/>
            </a:b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12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1: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1.1 </a:t>
            </a:r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r>
              <a:rPr lang="en-US"/>
              <a:t> </a:t>
            </a:r>
            <a:r>
              <a:rPr lang="en-US" err="1"/>
              <a:t>Cytoscape</a:t>
            </a:r>
            <a:endParaRPr lang="en-US"/>
          </a:p>
          <a:p>
            <a:pPr>
              <a:buFontTx/>
              <a:buChar char="-"/>
            </a:pP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tin </a:t>
            </a:r>
            <a:r>
              <a:rPr lang="en-US" err="1"/>
              <a:t>sinh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lưới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hóa</a:t>
            </a:r>
            <a:r>
              <a:rPr lang="en-US"/>
              <a:t>,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lưới</a:t>
            </a:r>
            <a:r>
              <a:rPr lang="en-US"/>
              <a:t> </a:t>
            </a:r>
            <a:r>
              <a:rPr lang="en-US" err="1"/>
              <a:t>tương</a:t>
            </a:r>
            <a:r>
              <a:rPr lang="en-US"/>
              <a:t> </a:t>
            </a:r>
            <a:r>
              <a:rPr lang="en-US" err="1"/>
              <a:t>tác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tử</a:t>
            </a:r>
            <a:r>
              <a:rPr lang="en-US"/>
              <a:t>.</a:t>
            </a:r>
          </a:p>
          <a:p>
            <a:pPr>
              <a:buFontTx/>
              <a:buChar char="-"/>
            </a:pPr>
            <a:r>
              <a:rPr lang="en-US"/>
              <a:t>Cung </a:t>
            </a:r>
            <a:r>
              <a:rPr lang="en-US" err="1"/>
              <a:t>cấp</a:t>
            </a:r>
            <a:r>
              <a:rPr lang="en-US"/>
              <a:t> </a:t>
            </a:r>
            <a:r>
              <a:rPr lang="en-US" err="1"/>
              <a:t>khả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hợp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mạng</a:t>
            </a:r>
            <a:r>
              <a:rPr lang="en-US"/>
              <a:t> </a:t>
            </a:r>
            <a:r>
              <a:rPr lang="en-US" err="1"/>
              <a:t>lưới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</a:t>
            </a:r>
            <a:r>
              <a:rPr lang="en-US" err="1"/>
              <a:t>nhiều</a:t>
            </a:r>
            <a:r>
              <a:rPr lang="en-US"/>
              <a:t> </a:t>
            </a:r>
            <a:r>
              <a:rPr lang="en-US" err="1"/>
              <a:t>loại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.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</p:txBody>
      </p:sp>
      <p:pic>
        <p:nvPicPr>
          <p:cNvPr id="1026" name="Picture 2" descr="Logos">
            <a:extLst>
              <a:ext uri="{FF2B5EF4-FFF2-40B4-BE49-F238E27FC236}">
                <a16:creationId xmlns:a16="http://schemas.microsoft.com/office/drawing/2014/main" id="{AEBBA840-EDE5-F009-2CB2-63E671CAF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8" y="3900126"/>
            <a:ext cx="42386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Cytoscape?">
            <a:extLst>
              <a:ext uri="{FF2B5EF4-FFF2-40B4-BE49-F238E27FC236}">
                <a16:creationId xmlns:a16="http://schemas.microsoft.com/office/drawing/2014/main" id="{38731FE5-CB73-92A5-26CF-11243A0AD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280" y="3757865"/>
            <a:ext cx="3310359" cy="202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C0598-F62F-5452-0923-CDFEAD1F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F52202-A7CD-CAD4-1135-8635994C5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EDE8E3-077C-77E4-D5F7-B007D8BB1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1: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tả</a:t>
            </a:r>
            <a:r>
              <a:rPr lang="en-US"/>
              <a:t> </a:t>
            </a:r>
            <a:r>
              <a:rPr lang="en-US" err="1"/>
              <a:t>bài</a:t>
            </a:r>
            <a:r>
              <a:rPr lang="en-US"/>
              <a:t> </a:t>
            </a:r>
            <a:r>
              <a:rPr lang="en-US" err="1"/>
              <a:t>toán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0D4DD-D17F-D012-1DA0-F53CD10CE3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>
                <a:latin typeface="Lato"/>
                <a:ea typeface="Lato"/>
                <a:cs typeface="Lato"/>
              </a:rPr>
              <a:t>1.2 </a:t>
            </a:r>
            <a:r>
              <a:rPr lang="en-US" err="1">
                <a:latin typeface="Lato"/>
                <a:ea typeface="Lato"/>
                <a:cs typeface="Lato"/>
              </a:rPr>
              <a:t>Mục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tiêu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nghiên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cứu</a:t>
            </a:r>
            <a:endParaRPr lang="en-US">
              <a:latin typeface="Lato"/>
              <a:ea typeface="Lato"/>
              <a:cs typeface="Lato"/>
            </a:endParaRPr>
          </a:p>
          <a:p>
            <a:pPr>
              <a:buFontTx/>
              <a:buChar char="-"/>
            </a:pPr>
            <a:r>
              <a:rPr lang="en-US" err="1">
                <a:latin typeface="Lato"/>
                <a:ea typeface="Lato"/>
                <a:cs typeface="Lato"/>
              </a:rPr>
              <a:t>Nhập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mạng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lưới</a:t>
            </a:r>
            <a:endParaRPr lang="en-US">
              <a:latin typeface="Lato"/>
              <a:ea typeface="Lato"/>
              <a:cs typeface="Lato"/>
            </a:endParaRPr>
          </a:p>
          <a:p>
            <a:pPr>
              <a:buFontTx/>
              <a:buChar char="-"/>
            </a:pPr>
            <a:r>
              <a:rPr lang="en-US" err="1">
                <a:latin typeface="Lato"/>
                <a:ea typeface="Lato"/>
                <a:cs typeface="Lato"/>
              </a:rPr>
              <a:t>Tích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hợp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mô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hình</a:t>
            </a:r>
            <a:r>
              <a:rPr lang="en-US">
                <a:latin typeface="Lato"/>
                <a:ea typeface="Lato"/>
                <a:cs typeface="Lato"/>
              </a:rPr>
              <a:t> GNN</a:t>
            </a:r>
          </a:p>
          <a:p>
            <a:pPr>
              <a:buFontTx/>
              <a:buChar char="-"/>
            </a:pPr>
            <a:r>
              <a:rPr lang="en-US" err="1">
                <a:latin typeface="Lato"/>
                <a:ea typeface="Lato"/>
                <a:cs typeface="Lato"/>
              </a:rPr>
              <a:t>Tính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toán</a:t>
            </a:r>
            <a:r>
              <a:rPr lang="en-US">
                <a:latin typeface="Lato"/>
                <a:ea typeface="Lato"/>
                <a:cs typeface="Lato"/>
              </a:rPr>
              <a:t> vector </a:t>
            </a:r>
            <a:r>
              <a:rPr lang="en-US" err="1">
                <a:latin typeface="Lato"/>
                <a:ea typeface="Lato"/>
                <a:cs typeface="Lato"/>
              </a:rPr>
              <a:t>nhúng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cho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nút</a:t>
            </a:r>
            <a:endParaRPr lang="en-US">
              <a:latin typeface="Lato"/>
              <a:ea typeface="Lato"/>
              <a:cs typeface="Lato"/>
            </a:endParaRPr>
          </a:p>
          <a:p>
            <a:pPr>
              <a:buFontTx/>
              <a:buChar char="-"/>
            </a:pPr>
            <a:r>
              <a:rPr lang="en-US" err="1">
                <a:latin typeface="Lato"/>
                <a:ea typeface="Lato"/>
                <a:cs typeface="Lato"/>
              </a:rPr>
              <a:t>Dự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đoán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nhãn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cho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nút</a:t>
            </a:r>
          </a:p>
          <a:p>
            <a:pPr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E2FCB-764E-A442-CC18-9FBB1D163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A715-75E7-DE16-170F-A9670EA5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910" y="2249501"/>
            <a:ext cx="6092180" cy="2878084"/>
          </a:xfrm>
        </p:spPr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br>
              <a:rPr lang="en-US"/>
            </a:b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5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595F-A51C-8CB7-89AD-D07034321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13490-3896-F65B-77BC-13DAEE20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1D893-88AC-16FE-27C5-C6A926F3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C1DE7-23A2-AACD-395E-E2E82B88B2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2.1 </a:t>
            </a:r>
            <a:r>
              <a:rPr lang="en-US" err="1"/>
              <a:t>Sơ</a:t>
            </a:r>
            <a:r>
              <a:rPr lang="en-US"/>
              <a:t> </a:t>
            </a:r>
            <a:r>
              <a:rPr lang="en-US" err="1"/>
              <a:t>đồ</a:t>
            </a:r>
            <a:r>
              <a:rPr lang="en-US"/>
              <a:t> </a:t>
            </a:r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trúc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8C4C9E-EC79-B2CD-5433-4B8E887F5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6" y="1547109"/>
            <a:ext cx="7945387" cy="41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6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30CCB-4EAC-A085-3574-3F3C8D55D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E43AA-8C09-EF43-0C32-8B803527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15C13-B1C7-042E-FC78-A772479C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B31B7-F22F-0242-B5D7-7C6A63BD1A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2.2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phần</a:t>
            </a:r>
            <a:endParaRPr lang="en-US"/>
          </a:p>
          <a:p>
            <a:pPr marL="0" indent="0">
              <a:buNone/>
            </a:pPr>
            <a:r>
              <a:rPr lang="en-US"/>
              <a:t>2.2.1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Cytoscape</a:t>
            </a:r>
            <a:endParaRPr lang="en-US"/>
          </a:p>
          <a:p>
            <a:pPr lvl="1"/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Task:</a:t>
            </a:r>
          </a:p>
          <a:p>
            <a:pPr lvl="2">
              <a:buFontTx/>
              <a:buChar char="-"/>
            </a:pPr>
            <a:r>
              <a:rPr lang="en-US" err="1"/>
              <a:t>CountNodeTask</a:t>
            </a:r>
            <a:endParaRPr lang="en-US"/>
          </a:p>
          <a:p>
            <a:pPr lvl="2">
              <a:buFontTx/>
              <a:buChar char="-"/>
            </a:pPr>
            <a:r>
              <a:rPr lang="en-US" err="1"/>
              <a:t>CountEdgesTask</a:t>
            </a:r>
            <a:endParaRPr lang="en-US"/>
          </a:p>
          <a:p>
            <a:pPr lvl="2">
              <a:buFontTx/>
              <a:buChar char="-"/>
            </a:pPr>
            <a:r>
              <a:rPr lang="en-US" err="1"/>
              <a:t>PrintSelectedNodeFeaturesTask</a:t>
            </a:r>
            <a:endParaRPr lang="en-US"/>
          </a:p>
          <a:p>
            <a:pPr lvl="2">
              <a:buFontTx/>
              <a:buChar char="-"/>
            </a:pPr>
            <a:r>
              <a:rPr lang="en-US" err="1"/>
              <a:t>SendEdgeIndicesTask</a:t>
            </a:r>
            <a:endParaRPr lang="en-US"/>
          </a:p>
          <a:p>
            <a:pPr lvl="2">
              <a:buFontTx/>
              <a:buChar char="-"/>
            </a:pPr>
            <a:r>
              <a:rPr lang="en-US"/>
              <a:t>predictNodeNode2VecTask</a:t>
            </a:r>
          </a:p>
          <a:p>
            <a:pPr lvl="2">
              <a:buFontTx/>
              <a:buChar char="-"/>
            </a:pPr>
            <a:r>
              <a:rPr lang="en-US" err="1"/>
              <a:t>SendEdgeIndicesAndNodeFeatureTask</a:t>
            </a:r>
            <a:endParaRPr lang="en-US"/>
          </a:p>
          <a:p>
            <a:pPr lvl="2">
              <a:buFontTx/>
              <a:buChar char="-"/>
            </a:pPr>
            <a:r>
              <a:rPr lang="en-US" err="1"/>
              <a:t>predictNodeGCNTask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9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F01E2-DBA4-4A9F-8FC9-DF500D55E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046E95-50F9-89B0-604F-0E273797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1220F6-C7F3-EB69-5D85-4C58E17B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Chương</a:t>
            </a:r>
            <a:r>
              <a:rPr lang="en-US"/>
              <a:t> 2: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8B741-89F5-900C-8DB8-5E30D860BD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2.2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kế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phần</a:t>
            </a:r>
            <a:endParaRPr lang="en-US"/>
          </a:p>
          <a:p>
            <a:pPr marL="0" indent="0">
              <a:buNone/>
            </a:pPr>
            <a:r>
              <a:rPr lang="en-US"/>
              <a:t>2.2.1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Cytoscape</a:t>
            </a:r>
            <a:endParaRPr lang="en-US"/>
          </a:p>
          <a:p>
            <a:pPr lvl="1"/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lớp</a:t>
            </a:r>
            <a:r>
              <a:rPr lang="en-US"/>
              <a:t> </a:t>
            </a:r>
            <a:r>
              <a:rPr lang="en-US" err="1"/>
              <a:t>TaskFactory</a:t>
            </a:r>
            <a:endParaRPr lang="en-US"/>
          </a:p>
          <a:p>
            <a:pPr lvl="1"/>
            <a:r>
              <a:rPr lang="en-US" err="1"/>
              <a:t>CyActivator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73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198DC525AB0C498E66E801E0990E33" ma:contentTypeVersion="8" ma:contentTypeDescription="Create a new document." ma:contentTypeScope="" ma:versionID="812ae83c0bb005bb95bf5007f473a791">
  <xsd:schema xmlns:xsd="http://www.w3.org/2001/XMLSchema" xmlns:xs="http://www.w3.org/2001/XMLSchema" xmlns:p="http://schemas.microsoft.com/office/2006/metadata/properties" xmlns:ns3="734ad12e-f028-4e8d-9eec-fc3955d1bf94" xmlns:ns4="2a660bb1-2241-48a6-aaaa-4d835ea00b2f" targetNamespace="http://schemas.microsoft.com/office/2006/metadata/properties" ma:root="true" ma:fieldsID="07014649a44d8bd247a7f6b29b2eee96" ns3:_="" ns4:_="">
    <xsd:import namespace="734ad12e-f028-4e8d-9eec-fc3955d1bf94"/>
    <xsd:import namespace="2a660bb1-2241-48a6-aaaa-4d835ea00b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4ad12e-f028-4e8d-9eec-fc3955d1bf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660bb1-2241-48a6-aaaa-4d835ea00b2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34ad12e-f028-4e8d-9eec-fc3955d1bf94" xsi:nil="true"/>
  </documentManagement>
</p:properties>
</file>

<file path=customXml/itemProps1.xml><?xml version="1.0" encoding="utf-8"?>
<ds:datastoreItem xmlns:ds="http://schemas.openxmlformats.org/officeDocument/2006/customXml" ds:itemID="{7711A3EC-4D77-4DC1-8459-F022653B1F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304A96-479A-4889-ACCF-57902DE4B860}">
  <ds:schemaRefs>
    <ds:schemaRef ds:uri="2a660bb1-2241-48a6-aaaa-4d835ea00b2f"/>
    <ds:schemaRef ds:uri="734ad12e-f028-4e8d-9eec-fc3955d1bf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5D71BED-A942-45E3-AD4E-48377A482859}">
  <ds:schemaRefs>
    <ds:schemaRef ds:uri="http://schemas.openxmlformats.org/package/2006/metadata/core-properties"/>
    <ds:schemaRef ds:uri="2a660bb1-2241-48a6-aaaa-4d835ea00b2f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www.w3.org/XML/1998/namespace"/>
    <ds:schemaRef ds:uri="http://schemas.microsoft.com/office/2006/documentManagement/types"/>
    <ds:schemaRef ds:uri="734ad12e-f028-4e8d-9eec-fc3955d1bf9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806</Words>
  <Application>Microsoft Office PowerPoint</Application>
  <PresentationFormat>On-screen Show (4:3)</PresentationFormat>
  <Paragraphs>148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Lato</vt:lpstr>
      <vt:lpstr>Office Theme</vt:lpstr>
      <vt:lpstr>PowerPoint Presentation</vt:lpstr>
      <vt:lpstr>PowerPoint Presentation</vt:lpstr>
      <vt:lpstr>Chương 1:  Mô tả bài toán</vt:lpstr>
      <vt:lpstr>Chương 1: Mô tả bài toán</vt:lpstr>
      <vt:lpstr>Chương 1: Mô tả bài toán</vt:lpstr>
      <vt:lpstr>Chương 2:  Thiết kế và cài đặt  hệ thống</vt:lpstr>
      <vt:lpstr>Chương 2: Thiết kế và cài đặt hệ thống</vt:lpstr>
      <vt:lpstr>Chương 2: Thiết kế và cài đặt hệ thống</vt:lpstr>
      <vt:lpstr>Chương 2: Thiết kế và cài đặt hệ thống</vt:lpstr>
      <vt:lpstr>Chương 2: Thiết kế và cài đặt hệ thống</vt:lpstr>
      <vt:lpstr>Chương 2: Thiết kế và cài đặt hệ thống</vt:lpstr>
      <vt:lpstr>Chương 2: Thiết kế và cài đặt hệ thống</vt:lpstr>
      <vt:lpstr>Chương 2: Thiết kế và cài đặt hệ thống</vt:lpstr>
      <vt:lpstr>Chương 2: Thiết kế và cài đặt hệ thống</vt:lpstr>
      <vt:lpstr>Chương 2: Thiết kế và cài đặt hệ thống</vt:lpstr>
      <vt:lpstr>Chương 2: Thiết kế và cài đặt hệ thống</vt:lpstr>
      <vt:lpstr>Chương 2: Thiết kế và cài đặt hệ thống</vt:lpstr>
      <vt:lpstr>Chương 3:  Các kĩ thuật OOP</vt:lpstr>
      <vt:lpstr>Chương 3: Các kĩ thuật OOP</vt:lpstr>
      <vt:lpstr>Chương 3: Các kĩ thuật OOP</vt:lpstr>
      <vt:lpstr>Chương 3: Các kĩ thuật OOP</vt:lpstr>
      <vt:lpstr>Chương 3: Các kĩ thuật OOP</vt:lpstr>
      <vt:lpstr>Chương 4:  Đánh giá</vt:lpstr>
      <vt:lpstr>Chương 4: Đánh giá</vt:lpstr>
      <vt:lpstr>Chương 4: Đánh giá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Hoang Phuc 20225905</cp:lastModifiedBy>
  <cp:revision>2</cp:revision>
  <dcterms:created xsi:type="dcterms:W3CDTF">2021-05-28T04:32:29Z</dcterms:created>
  <dcterms:modified xsi:type="dcterms:W3CDTF">2025-01-08T14:42:05Z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0x010100FC198DC525AB0C498E66E801E0990E33</vt:lpwstr>
  </property>
</Properties>
</file>